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867" y="-315620"/>
            <a:ext cx="7772400" cy="1470025"/>
          </a:xfrm>
        </p:spPr>
        <p:txBody>
          <a:bodyPr/>
          <a:lstStyle/>
          <a:p>
            <a:r>
              <a:rPr lang="zh-CN" altLang="en-US" b="1" dirty="0" smtClean="0"/>
              <a:t> </a:t>
            </a:r>
            <a:r>
              <a:rPr lang="en-US" sz="2800" b="1" smtClean="0"/>
              <a:t>2022</a:t>
            </a:r>
            <a:r>
              <a:rPr lang="zh-CN" altLang="en-US" sz="2800" b="1" smtClean="0"/>
              <a:t>年</a:t>
            </a:r>
            <a:r>
              <a:rPr lang="zh-CN" altLang="en-US" sz="2800" b="1" dirty="0" smtClean="0"/>
              <a:t>专八</a:t>
            </a:r>
            <a:r>
              <a:rPr lang="zh-CN" altLang="en-US" sz="2800" b="1" dirty="0" smtClean="0"/>
              <a:t>注意事项</a:t>
            </a:r>
            <a:endParaRPr lang="zh-CN" altLang="en-US" sz="2800" b="1"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215" y="692785"/>
            <a:ext cx="8650605" cy="598678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zh-CN" altLang="en-US" sz="9600" dirty="0" smtClean="0">
                <a:solidFill>
                  <a:schemeClr val="tx1"/>
                </a:solidFill>
              </a:rPr>
              <a:t>试音时间：</a:t>
            </a:r>
            <a:r>
              <a:rPr lang="en-US" sz="9600" dirty="0" smtClean="0">
                <a:solidFill>
                  <a:schemeClr val="tx1"/>
                </a:solidFill>
              </a:rPr>
              <a:t>7</a:t>
            </a:r>
            <a:r>
              <a:rPr lang="zh-CN" altLang="en-US" sz="9600" dirty="0" smtClean="0">
                <a:solidFill>
                  <a:schemeClr val="tx1"/>
                </a:solidFill>
              </a:rPr>
              <a:t>：</a:t>
            </a:r>
            <a:r>
              <a:rPr lang="en-US" sz="9600" dirty="0" smtClean="0">
                <a:solidFill>
                  <a:schemeClr val="tx1"/>
                </a:solidFill>
              </a:rPr>
              <a:t>50</a:t>
            </a:r>
            <a:r>
              <a:rPr lang="en-US" altLang="zh-CN" sz="9600" dirty="0" smtClean="0">
                <a:solidFill>
                  <a:schemeClr val="tx1"/>
                </a:solidFill>
              </a:rPr>
              <a:t>—</a:t>
            </a:r>
            <a:r>
              <a:rPr lang="en-US" sz="9600" dirty="0" smtClean="0">
                <a:solidFill>
                  <a:schemeClr val="tx1"/>
                </a:solidFill>
              </a:rPr>
              <a:t>8</a:t>
            </a:r>
            <a:r>
              <a:rPr lang="zh-CN" altLang="en-US" sz="9600" dirty="0" smtClean="0">
                <a:solidFill>
                  <a:schemeClr val="tx1"/>
                </a:solidFill>
              </a:rPr>
              <a:t>：</a:t>
            </a:r>
            <a:r>
              <a:rPr lang="en-US" sz="9600" dirty="0" smtClean="0">
                <a:solidFill>
                  <a:schemeClr val="tx1"/>
                </a:solidFill>
              </a:rPr>
              <a:t>30</a:t>
            </a:r>
            <a:r>
              <a:rPr lang="zh-CN" altLang="en-US" sz="9600" dirty="0" smtClean="0">
                <a:solidFill>
                  <a:schemeClr val="tx1"/>
                </a:solidFill>
              </a:rPr>
              <a:t>，频率：</a:t>
            </a:r>
            <a:r>
              <a:rPr lang="en-US" sz="9600" dirty="0" smtClean="0">
                <a:solidFill>
                  <a:schemeClr val="tx1"/>
                </a:solidFill>
              </a:rPr>
              <a:t>70MHz</a:t>
            </a:r>
            <a:endParaRPr lang="en-US" sz="9600" dirty="0" smtClean="0">
              <a:solidFill>
                <a:schemeClr val="tx1"/>
              </a:solidFill>
            </a:endParaRPr>
          </a:p>
          <a:p>
            <a:pPr algn="l"/>
            <a:r>
              <a:rPr lang="en-US" sz="9600" dirty="0" smtClean="0">
                <a:solidFill>
                  <a:schemeClr val="tx1"/>
                </a:solidFill>
              </a:rPr>
              <a:t>8:30</a:t>
            </a:r>
            <a:r>
              <a:rPr lang="zh-CN" altLang="en-US" sz="9600" dirty="0" smtClean="0">
                <a:solidFill>
                  <a:schemeClr val="tx1"/>
                </a:solidFill>
              </a:rPr>
              <a:t>考试开始，考试时间约为</a:t>
            </a:r>
            <a:r>
              <a:rPr lang="en-US" sz="9600" dirty="0" smtClean="0">
                <a:solidFill>
                  <a:schemeClr val="tx1"/>
                </a:solidFill>
              </a:rPr>
              <a:t>150</a:t>
            </a:r>
            <a:r>
              <a:rPr lang="zh-CN" altLang="en-US" sz="9600" dirty="0" smtClean="0">
                <a:solidFill>
                  <a:schemeClr val="tx1"/>
                </a:solidFill>
              </a:rPr>
              <a:t>分钟。</a:t>
            </a:r>
            <a:endParaRPr lang="zh-CN" altLang="en-US" sz="9600" dirty="0" smtClean="0">
              <a:solidFill>
                <a:schemeClr val="tx1"/>
              </a:solidFill>
            </a:endParaRPr>
          </a:p>
          <a:p>
            <a:pPr algn="l"/>
            <a:r>
              <a:rPr lang="en-US" sz="9600" dirty="0" err="1" smtClean="0">
                <a:solidFill>
                  <a:schemeClr val="tx1"/>
                </a:solidFill>
              </a:rPr>
              <a:t>PartⅠ</a:t>
            </a:r>
            <a:r>
              <a:rPr lang="en-US" sz="9600" dirty="0" smtClean="0">
                <a:solidFill>
                  <a:schemeClr val="tx1"/>
                </a:solidFill>
              </a:rPr>
              <a:t>: Listening Comprehension</a:t>
            </a:r>
            <a:r>
              <a:rPr lang="zh-CN" altLang="en-US" sz="8000" dirty="0" smtClean="0">
                <a:solidFill>
                  <a:schemeClr val="tx1"/>
                </a:solidFill>
              </a:rPr>
              <a:t>（</a:t>
            </a:r>
            <a:r>
              <a:rPr lang="en-US" altLang="zh-CN" sz="8000" dirty="0" smtClean="0">
                <a:solidFill>
                  <a:schemeClr val="tx1"/>
                </a:solidFill>
              </a:rPr>
              <a:t>8</a:t>
            </a:r>
            <a:r>
              <a:rPr lang="zh-CN" altLang="en-US" sz="8000" dirty="0" smtClean="0">
                <a:solidFill>
                  <a:schemeClr val="tx1"/>
                </a:solidFill>
              </a:rPr>
              <a:t>点</a:t>
            </a:r>
            <a:r>
              <a:rPr lang="en-US" altLang="zh-CN" sz="8000" dirty="0" smtClean="0">
                <a:solidFill>
                  <a:schemeClr val="tx1"/>
                </a:solidFill>
              </a:rPr>
              <a:t>30</a:t>
            </a:r>
            <a:r>
              <a:rPr lang="zh-CN" altLang="en-US" sz="8000" dirty="0" smtClean="0">
                <a:solidFill>
                  <a:schemeClr val="tx1"/>
                </a:solidFill>
              </a:rPr>
              <a:t>开始，约</a:t>
            </a:r>
            <a:r>
              <a:rPr lang="en-US" sz="8000" dirty="0" smtClean="0">
                <a:solidFill>
                  <a:schemeClr val="tx1"/>
                </a:solidFill>
              </a:rPr>
              <a:t>25</a:t>
            </a:r>
            <a:r>
              <a:rPr lang="zh-CN" altLang="en-US" sz="8000" dirty="0" smtClean="0">
                <a:solidFill>
                  <a:schemeClr val="tx1"/>
                </a:solidFill>
              </a:rPr>
              <a:t>分钟）</a:t>
            </a:r>
            <a:endParaRPr lang="zh-CN" altLang="en-US" sz="8000" dirty="0" smtClean="0">
              <a:solidFill>
                <a:schemeClr val="tx1"/>
              </a:solidFill>
            </a:endParaRPr>
          </a:p>
          <a:p>
            <a:pPr algn="l"/>
            <a:r>
              <a:rPr lang="en-US" sz="9600" dirty="0" err="1" smtClean="0">
                <a:solidFill>
                  <a:schemeClr val="tx1"/>
                </a:solidFill>
              </a:rPr>
              <a:t>Part</a:t>
            </a:r>
            <a:r>
              <a:rPr lang="en-US" altLang="zh-CN" sz="9600" dirty="0" err="1" smtClean="0">
                <a:solidFill>
                  <a:schemeClr val="tx1"/>
                </a:solidFill>
              </a:rPr>
              <a:t>Ⅱ</a:t>
            </a:r>
            <a:r>
              <a:rPr lang="en-US" sz="9600" dirty="0" smtClean="0">
                <a:solidFill>
                  <a:schemeClr val="tx1"/>
                </a:solidFill>
              </a:rPr>
              <a:t>: Reading Comprehension</a:t>
            </a:r>
            <a:r>
              <a:rPr lang="zh-CN" altLang="en-US" sz="8000" dirty="0" smtClean="0">
                <a:solidFill>
                  <a:schemeClr val="tx1"/>
                </a:solidFill>
              </a:rPr>
              <a:t>（</a:t>
            </a:r>
            <a:r>
              <a:rPr lang="en-US" altLang="zh-CN" sz="8000" dirty="0" smtClean="0">
                <a:solidFill>
                  <a:schemeClr val="tx1"/>
                </a:solidFill>
              </a:rPr>
              <a:t>8</a:t>
            </a:r>
            <a:r>
              <a:rPr lang="zh-CN" altLang="en-US" sz="8000" dirty="0" smtClean="0">
                <a:solidFill>
                  <a:schemeClr val="tx1"/>
                </a:solidFill>
              </a:rPr>
              <a:t>点</a:t>
            </a:r>
            <a:r>
              <a:rPr lang="en-US" altLang="zh-CN" sz="8000" dirty="0" smtClean="0">
                <a:solidFill>
                  <a:schemeClr val="tx1"/>
                </a:solidFill>
              </a:rPr>
              <a:t>55</a:t>
            </a:r>
            <a:r>
              <a:rPr lang="zh-CN" altLang="en-US" sz="8000" dirty="0" smtClean="0">
                <a:solidFill>
                  <a:schemeClr val="tx1"/>
                </a:solidFill>
              </a:rPr>
              <a:t>开始，约</a:t>
            </a:r>
            <a:r>
              <a:rPr lang="en-US" sz="8000" dirty="0" smtClean="0">
                <a:solidFill>
                  <a:schemeClr val="tx1"/>
                </a:solidFill>
              </a:rPr>
              <a:t>45</a:t>
            </a:r>
            <a:r>
              <a:rPr lang="zh-CN" altLang="en-US" sz="8000" dirty="0" smtClean="0">
                <a:solidFill>
                  <a:schemeClr val="tx1"/>
                </a:solidFill>
              </a:rPr>
              <a:t>分钟）</a:t>
            </a:r>
            <a:endParaRPr lang="zh-CN" altLang="en-US" sz="8000" dirty="0" smtClean="0">
              <a:solidFill>
                <a:schemeClr val="tx1"/>
              </a:solidFill>
            </a:endParaRPr>
          </a:p>
          <a:p>
            <a:pPr algn="l"/>
            <a:r>
              <a:rPr lang="en-US" sz="9600" dirty="0" err="1" smtClean="0">
                <a:solidFill>
                  <a:schemeClr val="tx1"/>
                </a:solidFill>
              </a:rPr>
              <a:t>PartⅢ</a:t>
            </a:r>
            <a:r>
              <a:rPr lang="en-US" sz="9600" dirty="0" smtClean="0">
                <a:solidFill>
                  <a:schemeClr val="tx1"/>
                </a:solidFill>
              </a:rPr>
              <a:t>: Language Usage </a:t>
            </a:r>
            <a:r>
              <a:rPr lang="zh-CN" altLang="en-US" sz="8000" dirty="0" smtClean="0">
                <a:solidFill>
                  <a:schemeClr val="tx1"/>
                </a:solidFill>
              </a:rPr>
              <a:t>（</a:t>
            </a:r>
            <a:r>
              <a:rPr lang="en-US" altLang="zh-CN" sz="8000" dirty="0" smtClean="0">
                <a:solidFill>
                  <a:schemeClr val="tx1"/>
                </a:solidFill>
              </a:rPr>
              <a:t> 9</a:t>
            </a:r>
            <a:r>
              <a:rPr lang="zh-CN" altLang="en-US" sz="8000" dirty="0" smtClean="0">
                <a:solidFill>
                  <a:schemeClr val="tx1"/>
                </a:solidFill>
              </a:rPr>
              <a:t>点</a:t>
            </a:r>
            <a:r>
              <a:rPr lang="en-US" altLang="zh-CN" sz="8000" dirty="0" smtClean="0">
                <a:solidFill>
                  <a:schemeClr val="tx1"/>
                </a:solidFill>
              </a:rPr>
              <a:t>40</a:t>
            </a:r>
            <a:r>
              <a:rPr lang="zh-CN" altLang="en-US" sz="8000" dirty="0" smtClean="0">
                <a:solidFill>
                  <a:schemeClr val="tx1"/>
                </a:solidFill>
              </a:rPr>
              <a:t>开始，约</a:t>
            </a:r>
            <a:r>
              <a:rPr lang="en-US" sz="8000" dirty="0" smtClean="0">
                <a:solidFill>
                  <a:schemeClr val="tx1"/>
                </a:solidFill>
              </a:rPr>
              <a:t>15</a:t>
            </a:r>
            <a:r>
              <a:rPr lang="zh-CN" altLang="en-US" sz="8000" dirty="0" smtClean="0">
                <a:solidFill>
                  <a:schemeClr val="tx1"/>
                </a:solidFill>
              </a:rPr>
              <a:t>分钟）</a:t>
            </a:r>
            <a:endParaRPr lang="zh-CN" altLang="en-US" sz="8000" dirty="0" smtClean="0">
              <a:solidFill>
                <a:schemeClr val="tx1"/>
              </a:solidFill>
            </a:endParaRPr>
          </a:p>
          <a:p>
            <a:pPr algn="l"/>
            <a:r>
              <a:rPr lang="en-US" sz="9600" dirty="0" err="1" smtClean="0">
                <a:solidFill>
                  <a:schemeClr val="tx1"/>
                </a:solidFill>
              </a:rPr>
              <a:t>Part</a:t>
            </a:r>
            <a:r>
              <a:rPr lang="en-US" altLang="zh-CN" sz="9600" dirty="0" err="1" smtClean="0">
                <a:solidFill>
                  <a:schemeClr val="tx1"/>
                </a:solidFill>
              </a:rPr>
              <a:t>Ⅳ</a:t>
            </a:r>
            <a:r>
              <a:rPr lang="en-US" sz="9600" dirty="0" smtClean="0">
                <a:solidFill>
                  <a:schemeClr val="tx1"/>
                </a:solidFill>
              </a:rPr>
              <a:t>: Translation</a:t>
            </a:r>
            <a:r>
              <a:rPr lang="zh-CN" altLang="en-US" sz="8000" dirty="0" smtClean="0">
                <a:solidFill>
                  <a:schemeClr val="tx1"/>
                </a:solidFill>
              </a:rPr>
              <a:t>（</a:t>
            </a:r>
            <a:r>
              <a:rPr lang="en-US" altLang="zh-CN" sz="8000" dirty="0" smtClean="0">
                <a:solidFill>
                  <a:schemeClr val="tx1"/>
                </a:solidFill>
              </a:rPr>
              <a:t>9</a:t>
            </a:r>
            <a:r>
              <a:rPr lang="zh-CN" altLang="en-US" sz="8000" dirty="0" smtClean="0">
                <a:solidFill>
                  <a:schemeClr val="tx1"/>
                </a:solidFill>
              </a:rPr>
              <a:t>点</a:t>
            </a:r>
            <a:r>
              <a:rPr lang="en-US" altLang="zh-CN" sz="8000" dirty="0" smtClean="0">
                <a:solidFill>
                  <a:schemeClr val="tx1"/>
                </a:solidFill>
              </a:rPr>
              <a:t>55</a:t>
            </a:r>
            <a:r>
              <a:rPr lang="zh-CN" altLang="en-US" sz="8000" dirty="0" smtClean="0">
                <a:solidFill>
                  <a:schemeClr val="tx1"/>
                </a:solidFill>
              </a:rPr>
              <a:t>开始，约</a:t>
            </a:r>
            <a:r>
              <a:rPr lang="en-US" sz="8000" dirty="0" smtClean="0">
                <a:solidFill>
                  <a:schemeClr val="tx1"/>
                </a:solidFill>
              </a:rPr>
              <a:t>20</a:t>
            </a:r>
            <a:r>
              <a:rPr lang="zh-CN" altLang="en-US" sz="8000" dirty="0" smtClean="0">
                <a:solidFill>
                  <a:schemeClr val="tx1"/>
                </a:solidFill>
              </a:rPr>
              <a:t>分钟）</a:t>
            </a:r>
            <a:endParaRPr lang="zh-CN" altLang="en-US" sz="8000" dirty="0" smtClean="0">
              <a:solidFill>
                <a:schemeClr val="tx1"/>
              </a:solidFill>
            </a:endParaRPr>
          </a:p>
          <a:p>
            <a:pPr algn="l"/>
            <a:r>
              <a:rPr lang="en-US" sz="9600" dirty="0" err="1" smtClean="0">
                <a:solidFill>
                  <a:schemeClr val="tx1"/>
                </a:solidFill>
              </a:rPr>
              <a:t>Part</a:t>
            </a:r>
            <a:r>
              <a:rPr lang="en-US" altLang="zh-CN" sz="9600" dirty="0" err="1" smtClean="0">
                <a:solidFill>
                  <a:schemeClr val="tx1"/>
                </a:solidFill>
              </a:rPr>
              <a:t>Ⅴ</a:t>
            </a:r>
            <a:r>
              <a:rPr lang="en-US" sz="9600" dirty="0" smtClean="0">
                <a:solidFill>
                  <a:schemeClr val="tx1"/>
                </a:solidFill>
              </a:rPr>
              <a:t>: Writing</a:t>
            </a:r>
            <a:r>
              <a:rPr lang="zh-CN" altLang="en-US" sz="8000" dirty="0" smtClean="0">
                <a:solidFill>
                  <a:schemeClr val="tx1"/>
                </a:solidFill>
              </a:rPr>
              <a:t>（</a:t>
            </a:r>
            <a:r>
              <a:rPr lang="en-US" altLang="zh-CN" sz="8000" dirty="0" smtClean="0">
                <a:solidFill>
                  <a:schemeClr val="tx1"/>
                </a:solidFill>
              </a:rPr>
              <a:t> 10</a:t>
            </a:r>
            <a:r>
              <a:rPr lang="zh-CN" altLang="en-US" sz="8000" dirty="0" smtClean="0">
                <a:solidFill>
                  <a:schemeClr val="tx1"/>
                </a:solidFill>
              </a:rPr>
              <a:t>点</a:t>
            </a:r>
            <a:r>
              <a:rPr lang="en-US" altLang="zh-CN" sz="8000" dirty="0" smtClean="0">
                <a:solidFill>
                  <a:schemeClr val="tx1"/>
                </a:solidFill>
              </a:rPr>
              <a:t>15</a:t>
            </a:r>
            <a:r>
              <a:rPr lang="zh-CN" altLang="en-US" sz="8000" dirty="0" smtClean="0">
                <a:solidFill>
                  <a:schemeClr val="tx1"/>
                </a:solidFill>
              </a:rPr>
              <a:t>开始，约</a:t>
            </a:r>
            <a:r>
              <a:rPr lang="en-US" sz="8000" dirty="0" smtClean="0">
                <a:solidFill>
                  <a:schemeClr val="tx1"/>
                </a:solidFill>
              </a:rPr>
              <a:t>45</a:t>
            </a:r>
            <a:r>
              <a:rPr lang="zh-CN" altLang="en-US" sz="8000" dirty="0" smtClean="0">
                <a:solidFill>
                  <a:schemeClr val="tx1"/>
                </a:solidFill>
              </a:rPr>
              <a:t>分钟）</a:t>
            </a:r>
            <a:endParaRPr lang="en-US" altLang="zh-CN" sz="8000" dirty="0" smtClean="0">
              <a:solidFill>
                <a:schemeClr val="tx1"/>
              </a:solidFill>
            </a:endParaRPr>
          </a:p>
          <a:p>
            <a:pPr algn="l"/>
            <a:endParaRPr lang="en-US" sz="9600" dirty="0" smtClean="0">
              <a:solidFill>
                <a:schemeClr val="tx1"/>
              </a:solidFill>
            </a:endParaRPr>
          </a:p>
          <a:p>
            <a:pPr algn="l"/>
            <a:r>
              <a:rPr lang="en-US" sz="7200" dirty="0" err="1" smtClean="0">
                <a:solidFill>
                  <a:schemeClr val="tx1"/>
                </a:solidFill>
              </a:rPr>
              <a:t>PartⅠ</a:t>
            </a:r>
            <a:r>
              <a:rPr lang="zh-CN" altLang="en-US" sz="7200" dirty="0" smtClean="0">
                <a:solidFill>
                  <a:schemeClr val="tx1"/>
                </a:solidFill>
              </a:rPr>
              <a:t>（</a:t>
            </a:r>
            <a:r>
              <a:rPr lang="en-US" sz="7200" dirty="0" smtClean="0">
                <a:solidFill>
                  <a:schemeClr val="tx1"/>
                </a:solidFill>
              </a:rPr>
              <a:t>Section A</a:t>
            </a:r>
            <a:r>
              <a:rPr lang="zh-CN" altLang="en-US" sz="7200" dirty="0" smtClean="0">
                <a:solidFill>
                  <a:schemeClr val="tx1"/>
                </a:solidFill>
              </a:rPr>
              <a:t>）做在答题卡</a:t>
            </a:r>
            <a:r>
              <a:rPr lang="en-US" sz="7200" dirty="0" smtClean="0">
                <a:solidFill>
                  <a:schemeClr val="tx1"/>
                </a:solidFill>
              </a:rPr>
              <a:t>1</a:t>
            </a:r>
            <a:r>
              <a:rPr lang="zh-CN" altLang="en-US" sz="7200" dirty="0" smtClean="0">
                <a:solidFill>
                  <a:schemeClr val="tx1"/>
                </a:solidFill>
              </a:rPr>
              <a:t>上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sz="7200" dirty="0" err="1" smtClean="0">
                <a:solidFill>
                  <a:schemeClr val="tx1"/>
                </a:solidFill>
              </a:rPr>
              <a:t>PartⅠ</a:t>
            </a:r>
            <a:r>
              <a:rPr lang="zh-CN" altLang="en-US" sz="7200" dirty="0" smtClean="0">
                <a:solidFill>
                  <a:schemeClr val="tx1"/>
                </a:solidFill>
              </a:rPr>
              <a:t>（</a:t>
            </a:r>
            <a:r>
              <a:rPr lang="en-US" sz="7200" dirty="0" smtClean="0">
                <a:solidFill>
                  <a:schemeClr val="tx1"/>
                </a:solidFill>
              </a:rPr>
              <a:t>Section B</a:t>
            </a:r>
            <a:r>
              <a:rPr lang="zh-CN" altLang="en-US" sz="7200" dirty="0" smtClean="0">
                <a:solidFill>
                  <a:schemeClr val="tx1"/>
                </a:solidFill>
              </a:rPr>
              <a:t>）、</a:t>
            </a:r>
            <a:r>
              <a:rPr lang="en-US" sz="7200" dirty="0" err="1" smtClean="0">
                <a:solidFill>
                  <a:schemeClr val="tx1"/>
                </a:solidFill>
              </a:rPr>
              <a:t>Part</a:t>
            </a:r>
            <a:r>
              <a:rPr lang="en-US" altLang="zh-CN" sz="7200" dirty="0" err="1" smtClean="0">
                <a:solidFill>
                  <a:schemeClr val="tx1"/>
                </a:solidFill>
              </a:rPr>
              <a:t>Ⅱ</a:t>
            </a:r>
            <a:r>
              <a:rPr lang="zh-CN" altLang="en-US" sz="7200" dirty="0" smtClean="0">
                <a:solidFill>
                  <a:schemeClr val="tx1"/>
                </a:solidFill>
              </a:rPr>
              <a:t>做在答题卡</a:t>
            </a:r>
            <a:r>
              <a:rPr lang="en-US" sz="7200" dirty="0" smtClean="0">
                <a:solidFill>
                  <a:schemeClr val="tx1"/>
                </a:solidFill>
              </a:rPr>
              <a:t>2</a:t>
            </a:r>
            <a:r>
              <a:rPr lang="zh-CN" altLang="en-US" sz="7200" dirty="0" smtClean="0">
                <a:solidFill>
                  <a:schemeClr val="tx1"/>
                </a:solidFill>
              </a:rPr>
              <a:t>上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sz="7200" dirty="0" err="1" smtClean="0">
                <a:solidFill>
                  <a:schemeClr val="tx1"/>
                </a:solidFill>
              </a:rPr>
              <a:t>PartⅢ</a:t>
            </a:r>
            <a:r>
              <a:rPr lang="zh-CN" altLang="en-US" sz="7200" dirty="0" smtClean="0">
                <a:solidFill>
                  <a:schemeClr val="tx1"/>
                </a:solidFill>
              </a:rPr>
              <a:t>、</a:t>
            </a:r>
            <a:r>
              <a:rPr lang="en-US" sz="7200" dirty="0" err="1" smtClean="0">
                <a:solidFill>
                  <a:schemeClr val="tx1"/>
                </a:solidFill>
              </a:rPr>
              <a:t>Part</a:t>
            </a:r>
            <a:r>
              <a:rPr lang="en-US" altLang="zh-CN" sz="7200" dirty="0" err="1" smtClean="0">
                <a:solidFill>
                  <a:schemeClr val="tx1"/>
                </a:solidFill>
              </a:rPr>
              <a:t>Ⅳ</a:t>
            </a:r>
            <a:r>
              <a:rPr lang="zh-CN" altLang="en-US" sz="7200" dirty="0" smtClean="0">
                <a:solidFill>
                  <a:schemeClr val="tx1"/>
                </a:solidFill>
              </a:rPr>
              <a:t>做在答题卡</a:t>
            </a:r>
            <a:r>
              <a:rPr lang="en-US" sz="7200" dirty="0" smtClean="0">
                <a:solidFill>
                  <a:schemeClr val="tx1"/>
                </a:solidFill>
              </a:rPr>
              <a:t>3</a:t>
            </a:r>
            <a:r>
              <a:rPr lang="zh-CN" altLang="en-US" sz="7200" dirty="0" smtClean="0">
                <a:solidFill>
                  <a:schemeClr val="tx1"/>
                </a:solidFill>
              </a:rPr>
              <a:t>上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sz="7200" dirty="0" err="1" smtClean="0">
                <a:solidFill>
                  <a:schemeClr val="tx1"/>
                </a:solidFill>
              </a:rPr>
              <a:t>Part</a:t>
            </a:r>
            <a:r>
              <a:rPr lang="en-US" altLang="zh-CN" sz="7200" dirty="0" err="1" smtClean="0">
                <a:solidFill>
                  <a:schemeClr val="tx1"/>
                </a:solidFill>
              </a:rPr>
              <a:t>Ⅴ</a:t>
            </a:r>
            <a:r>
              <a:rPr lang="zh-CN" altLang="en-US" sz="7200" dirty="0" smtClean="0">
                <a:solidFill>
                  <a:schemeClr val="tx1"/>
                </a:solidFill>
              </a:rPr>
              <a:t>做在答题卡</a:t>
            </a:r>
            <a:r>
              <a:rPr lang="en-US" sz="7200" dirty="0" smtClean="0">
                <a:solidFill>
                  <a:schemeClr val="tx1"/>
                </a:solidFill>
              </a:rPr>
              <a:t>4</a:t>
            </a:r>
            <a:r>
              <a:rPr lang="zh-CN" altLang="en-US" sz="7200" smtClean="0">
                <a:solidFill>
                  <a:schemeClr val="tx1"/>
                </a:solidFill>
              </a:rPr>
              <a:t>上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7200" dirty="0" smtClean="0">
                <a:solidFill>
                  <a:schemeClr val="tx1"/>
                </a:solidFill>
              </a:rPr>
              <a:t>注意事项：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sz="7200" dirty="0" smtClean="0">
                <a:solidFill>
                  <a:schemeClr val="tx1"/>
                </a:solidFill>
              </a:rPr>
              <a:t>1</a:t>
            </a:r>
            <a:r>
              <a:rPr lang="zh-CN" altLang="en-US" sz="7200" dirty="0" smtClean="0">
                <a:solidFill>
                  <a:schemeClr val="tx1"/>
                </a:solidFill>
              </a:rPr>
              <a:t>、将试题册最后一页上的条形码揭下来后粘贴于答题卡</a:t>
            </a:r>
            <a:r>
              <a:rPr lang="en-US" altLang="zh-CN" sz="7200" dirty="0" smtClean="0">
                <a:solidFill>
                  <a:schemeClr val="tx1"/>
                </a:solidFill>
              </a:rPr>
              <a:t>1</a:t>
            </a:r>
            <a:r>
              <a:rPr lang="zh-CN" altLang="en-US" sz="7200" dirty="0" smtClean="0">
                <a:solidFill>
                  <a:schemeClr val="tx1"/>
                </a:solidFill>
              </a:rPr>
              <a:t>上（不贴条码</a:t>
            </a:r>
            <a:r>
              <a:rPr lang="zh-CN" altLang="en-US" sz="7200" dirty="0" smtClean="0">
                <a:solidFill>
                  <a:schemeClr val="tx1"/>
                </a:solidFill>
              </a:rPr>
              <a:t>者成绩无效）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sz="7200" dirty="0" smtClean="0">
                <a:solidFill>
                  <a:schemeClr val="tx1"/>
                </a:solidFill>
              </a:rPr>
              <a:t>2</a:t>
            </a:r>
            <a:r>
              <a:rPr lang="zh-CN" altLang="en-US" sz="7200" dirty="0" smtClean="0">
                <a:solidFill>
                  <a:schemeClr val="tx1"/>
                </a:solidFill>
              </a:rPr>
              <a:t>、</a:t>
            </a:r>
            <a:r>
              <a:rPr lang="zh-CN" altLang="en-US" sz="7200" dirty="0" smtClean="0">
                <a:solidFill>
                  <a:schemeClr val="tx1"/>
                </a:solidFill>
                <a:sym typeface="+mn-ea"/>
              </a:rPr>
              <a:t>考生不得在答题卡空白处填写校名和姓名，违者试卷作零分处理。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sz="7200" dirty="0" smtClean="0">
                <a:solidFill>
                  <a:schemeClr val="tx1"/>
                </a:solidFill>
              </a:rPr>
              <a:t>3</a:t>
            </a:r>
            <a:r>
              <a:rPr lang="zh-CN" altLang="en-US" sz="7200" dirty="0" smtClean="0">
                <a:solidFill>
                  <a:schemeClr val="tx1"/>
                </a:solidFill>
              </a:rPr>
              <a:t>、</a:t>
            </a:r>
            <a:r>
              <a:rPr lang="zh-CN" altLang="en-US" sz="7200" dirty="0" smtClean="0">
                <a:solidFill>
                  <a:schemeClr val="tx1"/>
                </a:solidFill>
                <a:sym typeface="+mn-ea"/>
              </a:rPr>
              <a:t>答案一定要写在答题卡上。答题卡任何地方都不得使用涂改液。</a:t>
            </a:r>
            <a:endParaRPr lang="zh-CN" altLang="en-US" sz="7200" dirty="0" smtClean="0">
              <a:solidFill>
                <a:schemeClr val="tx1"/>
              </a:solidFill>
              <a:sym typeface="+mn-ea"/>
            </a:endParaRPr>
          </a:p>
          <a:p>
            <a:pPr algn="l"/>
            <a:r>
              <a:rPr lang="en-US" sz="7200" dirty="0" smtClean="0">
                <a:solidFill>
                  <a:schemeClr val="tx1"/>
                </a:solidFill>
              </a:rPr>
              <a:t>4</a:t>
            </a:r>
            <a:r>
              <a:rPr lang="zh-CN" altLang="en-US" sz="7200" dirty="0" smtClean="0">
                <a:solidFill>
                  <a:schemeClr val="tx1"/>
                </a:solidFill>
              </a:rPr>
              <a:t>、</a:t>
            </a:r>
            <a:r>
              <a:rPr lang="zh-CN" altLang="en-US" sz="7200" dirty="0" smtClean="0">
                <a:solidFill>
                  <a:schemeClr val="tx1"/>
                </a:solidFill>
                <a:sym typeface="+mn-ea"/>
              </a:rPr>
              <a:t>选择题用</a:t>
            </a:r>
            <a:r>
              <a:rPr lang="en-US" sz="7200" dirty="0" smtClean="0">
                <a:solidFill>
                  <a:schemeClr val="tx1"/>
                </a:solidFill>
                <a:sym typeface="+mn-ea"/>
              </a:rPr>
              <a:t>2B</a:t>
            </a:r>
            <a:r>
              <a:rPr lang="zh-CN" altLang="en-US" sz="7200" dirty="0" smtClean="0">
                <a:solidFill>
                  <a:schemeClr val="tx1"/>
                </a:solidFill>
                <a:sym typeface="+mn-ea"/>
              </a:rPr>
              <a:t>铅笔填涂，</a:t>
            </a:r>
            <a:r>
              <a:rPr lang="zh-CN" altLang="en-US" sz="7200" dirty="0" smtClean="0">
                <a:solidFill>
                  <a:schemeClr val="tx1"/>
                </a:solidFill>
                <a:sym typeface="+mn-ea"/>
              </a:rPr>
              <a:t>主观题用黑色签字笔书写，答卷内容不要超过规定的框，</a:t>
            </a:r>
            <a:r>
              <a:rPr lang="en-US" altLang="zh-CN" sz="7200" dirty="0" smtClean="0">
                <a:solidFill>
                  <a:schemeClr val="tx1"/>
                </a:solidFill>
                <a:sym typeface="+mn-ea"/>
              </a:rPr>
              <a:t>    </a:t>
            </a:r>
            <a:r>
              <a:rPr lang="zh-CN" altLang="en-US" sz="7200" dirty="0" smtClean="0">
                <a:solidFill>
                  <a:schemeClr val="tx1"/>
                </a:solidFill>
                <a:sym typeface="+mn-ea"/>
              </a:rPr>
              <a:t>超越部分无效。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7200" dirty="0" smtClean="0">
                <a:solidFill>
                  <a:schemeClr val="tx1"/>
                </a:solidFill>
              </a:rPr>
              <a:t>5</a:t>
            </a:r>
            <a:r>
              <a:rPr lang="zh-CN" altLang="en-US" sz="7200" dirty="0" smtClean="0">
                <a:solidFill>
                  <a:schemeClr val="tx1"/>
                </a:solidFill>
              </a:rPr>
              <a:t>、</a:t>
            </a:r>
            <a:r>
              <a:rPr lang="zh-CN" altLang="en-US" sz="7200" dirty="0" smtClean="0">
                <a:solidFill>
                  <a:schemeClr val="tx1"/>
                </a:solidFill>
                <a:sym typeface="+mn-ea"/>
              </a:rPr>
              <a:t>禁止使用任何词典和任何通讯工具。</a:t>
            </a:r>
            <a:endParaRPr lang="zh-CN" altLang="en-US" sz="7200" dirty="0" smtClean="0">
              <a:solidFill>
                <a:schemeClr val="tx1"/>
              </a:solidFill>
            </a:endParaRPr>
          </a:p>
          <a:p>
            <a:pPr algn="l"/>
            <a:r>
              <a:rPr lang="en-US" sz="9600" dirty="0" smtClean="0">
                <a:solidFill>
                  <a:schemeClr val="tx1"/>
                </a:solidFill>
              </a:rPr>
              <a:t> </a:t>
            </a:r>
            <a:endParaRPr lang="zh-CN" altLang="en-US" sz="9600" dirty="0" smtClean="0">
              <a:solidFill>
                <a:schemeClr val="tx1"/>
              </a:solidFill>
            </a:endParaRPr>
          </a:p>
          <a:p>
            <a:pPr algn="l"/>
            <a:endParaRPr lang="zh-CN" altLang="en-US" sz="9600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873e84d8-3cca-476b-862a-af6b36daaac4"/>
  <p:tag name="COMMONDATA" val="eyJoZGlkIjoiYzkzNDdmMjc1M2M1YWE1YTViZjY0NGZiZDIwZDg2ZTg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495</Words>
  <Application>WPS 演示</Application>
  <PresentationFormat>全屏显示(4:3)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 2021年专八注意事项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2016年专八板书内容</dc:title>
  <dc:creator/>
  <cp:lastModifiedBy>菁菁</cp:lastModifiedBy>
  <cp:revision>12</cp:revision>
  <dcterms:created xsi:type="dcterms:W3CDTF">2018-03-13T07:45:00Z</dcterms:created>
  <dcterms:modified xsi:type="dcterms:W3CDTF">2022-11-16T09:53:29Z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BE292186FCB94BF6831407A419C27DCC</vt:lpwstr>
  </property>
</Properties>
</file>